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008" y="-1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212914"/>
          <c:y val="0.212914"/>
          <c:w val="0.574172"/>
          <c:h val="0.561672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c:spPr>
          </c:dPt>
          <c:dLbls>
            <c:dLbl>
              <c:idx val="1"/>
              <c:layout/>
              <c:numFmt formatCode="0.0%" sourceLinked="0"/>
              <c:spPr/>
              <c:txPr>
                <a:bodyPr/>
                <a:lstStyle/>
                <a:p>
                  <a:pPr>
                    <a:defRPr sz="14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/>
              <c:txPr>
                <a:bodyPr/>
                <a:lstStyle/>
                <a:p>
                  <a:pPr>
                    <a:defRPr sz="14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numFmt formatCode="0.0%" sourceLinked="0"/>
              <c:spPr/>
              <c:txPr>
                <a:bodyPr/>
                <a:lstStyle/>
                <a:p>
                  <a:pPr>
                    <a:defRPr sz="14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Acuerdo Marco</c:v>
                </c:pt>
                <c:pt idx="1">
                  <c:v>Otros Procesos del Régimen General</c:v>
                </c:pt>
                <c:pt idx="2">
                  <c:v>PetroPerú</c:v>
                </c:pt>
                <c:pt idx="3">
                  <c:v>Otros Regímenes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405.7941179999999</c:v>
                </c:pt>
                <c:pt idx="1">
                  <c:v>10315.441176</c:v>
                </c:pt>
                <c:pt idx="2">
                  <c:v>258.852941</c:v>
                </c:pt>
                <c:pt idx="3">
                  <c:v>1414.441176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8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205132"/>
          <c:y val="0.205132"/>
          <c:w val="0.589736"/>
          <c:h val="0.577236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c:spPr>
          </c:dPt>
          <c:dLbls>
            <c:dLbl>
              <c:idx val="1"/>
              <c:layout/>
              <c:numFmt formatCode="0.0%" sourceLinked="0"/>
              <c:spPr/>
              <c:txPr>
                <a:bodyPr/>
                <a:lstStyle/>
                <a:p>
                  <a:pPr>
                    <a:defRPr sz="14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numFmt formatCode="0.0%" sourceLinked="0"/>
              <c:spPr/>
              <c:txPr>
                <a:bodyPr/>
                <a:lstStyle/>
                <a:p>
                  <a:pPr>
                    <a:defRPr sz="14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numFmt formatCode="0.0%" sourceLinked="0"/>
              <c:spPr/>
              <c:txPr>
                <a:bodyPr/>
                <a:lstStyle/>
                <a:p>
                  <a:pPr>
                    <a:defRPr sz="1400" b="0" i="0" u="none" strike="noStrike">
                      <a:solidFill>
                        <a:srgbClr val="000000"/>
                      </a:solidFill>
                      <a:latin typeface="Calibri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 b="1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Acuerdo Marco</c:v>
                </c:pt>
                <c:pt idx="1">
                  <c:v>Otros Procesos del Régimen General</c:v>
                </c:pt>
                <c:pt idx="2">
                  <c:v>PetroPerú</c:v>
                </c:pt>
                <c:pt idx="3">
                  <c:v>Otros Regímenes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247.735294</c:v>
                </c:pt>
                <c:pt idx="1">
                  <c:v>5330.764706</c:v>
                </c:pt>
                <c:pt idx="2">
                  <c:v>426.470588</c:v>
                </c:pt>
                <c:pt idx="3">
                  <c:v>477.352941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6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996251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6" name="Shape 2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Un proveedor como persona natural adjudicó al menos en 1 ítem, en 106 procesos de selección (2015)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6" name="Shape 24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Un proveedor como persona natural adjudicó al menos en 1 ítem, en 106 procesos de selección (2015)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xfrm>
            <a:off x="11186616" y="6450012"/>
            <a:ext cx="167184" cy="177801"/>
          </a:xfrm>
          <a:prstGeom prst="rect">
            <a:avLst/>
          </a:prstGeom>
        </p:spPr>
        <p:txBody>
          <a:bodyPr lIns="0" tIns="0" rIns="0" bIns="0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95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xfrm>
            <a:off x="1524000" y="1613448"/>
            <a:ext cx="9144000" cy="2387601"/>
          </a:xfrm>
          <a:prstGeom prst="rect">
            <a:avLst/>
          </a:prstGeom>
        </p:spPr>
        <p:txBody>
          <a:bodyPr/>
          <a:lstStyle>
            <a:lvl1pPr>
              <a:defRPr sz="4800" b="1" spc="-200">
                <a:solidFill>
                  <a:srgbClr val="263B4D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t>XII Conferencia Anual sobre Compras Gubernamentales de las Américas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xfrm>
            <a:off x="1524000" y="4262463"/>
            <a:ext cx="9144000" cy="1655762"/>
          </a:xfrm>
          <a:prstGeom prst="rect">
            <a:avLst/>
          </a:prstGeom>
        </p:spPr>
        <p:txBody>
          <a:bodyPr/>
          <a:lstStyle/>
          <a:p>
            <a:pPr defTabSz="877823">
              <a:spcBef>
                <a:spcPts val="900"/>
              </a:spcBef>
              <a:defRPr sz="3072"/>
            </a:pPr>
            <a:r>
              <a:t>Convenios Marco: el Caso de Perú</a:t>
            </a:r>
          </a:p>
          <a:p>
            <a:pPr defTabSz="877823">
              <a:spcBef>
                <a:spcPts val="900"/>
              </a:spcBef>
              <a:defRPr sz="3072"/>
            </a:pPr>
            <a:r>
              <a:t>Ana Teresa Revilla Vergara</a:t>
            </a:r>
          </a:p>
          <a:p>
            <a:pPr defTabSz="877823">
              <a:spcBef>
                <a:spcPts val="900"/>
              </a:spcBef>
              <a:defRPr sz="3072"/>
            </a:pPr>
            <a:r>
              <a:t>Presidenta Ejecutiva del OSCE</a:t>
            </a:r>
          </a:p>
        </p:txBody>
      </p:sp>
      <p:pic>
        <p:nvPicPr>
          <p:cNvPr id="121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3640185" cy="13672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/>
        </p:nvSpPr>
        <p:spPr>
          <a:xfrm>
            <a:off x="985807" y="297375"/>
            <a:ext cx="10907273" cy="741608"/>
          </a:xfrm>
          <a:prstGeom prst="rect">
            <a:avLst/>
          </a:prstGeom>
          <a:ln w="57150">
            <a:solidFill>
              <a:srgbClr val="222A3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defRPr sz="3696" b="1">
                <a:solidFill>
                  <a:srgbClr val="263B4D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t>Catálogos Electrónicos vigentes</a:t>
            </a:r>
          </a:p>
        </p:txBody>
      </p:sp>
      <p:pic>
        <p:nvPicPr>
          <p:cNvPr id="219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343" y="2375743"/>
            <a:ext cx="11435737" cy="4234493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Shape 220"/>
          <p:cNvSpPr/>
          <p:nvPr/>
        </p:nvSpPr>
        <p:spPr>
          <a:xfrm>
            <a:off x="457343" y="1388865"/>
            <a:ext cx="4696099" cy="973168"/>
          </a:xfrm>
          <a:prstGeom prst="rect">
            <a:avLst/>
          </a:prstGeom>
          <a:ln w="25400">
            <a:solidFill>
              <a:srgbClr val="222A3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marL="571500" indent="-571500">
              <a:lnSpc>
                <a:spcPct val="80000"/>
              </a:lnSpc>
              <a:buSzPct val="100000"/>
              <a:buChar char="-"/>
              <a:defRPr sz="2400" b="1">
                <a:solidFill>
                  <a:srgbClr val="263B4D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5 Acuerdos Marco.</a:t>
            </a:r>
          </a:p>
          <a:p>
            <a:pPr marL="571500" indent="-571500">
              <a:lnSpc>
                <a:spcPct val="80000"/>
              </a:lnSpc>
              <a:buSzPct val="100000"/>
              <a:buChar char="-"/>
              <a:defRPr sz="2400" b="1">
                <a:solidFill>
                  <a:srgbClr val="263B4D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11 Catálogos Electrónicos.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/>
        </p:nvSpPr>
        <p:spPr>
          <a:xfrm>
            <a:off x="994953" y="448079"/>
            <a:ext cx="10872001" cy="826465"/>
          </a:xfrm>
          <a:prstGeom prst="rect">
            <a:avLst/>
          </a:prstGeom>
          <a:ln w="57150">
            <a:solidFill>
              <a:srgbClr val="222A3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algn="ctr">
              <a:lnSpc>
                <a:spcPct val="80000"/>
              </a:lnSpc>
              <a:defRPr sz="2376" b="1">
                <a:solidFill>
                  <a:srgbClr val="263B4D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rPr dirty="0"/>
              <a:t>Monto transado de Catálogos Electrónicos vigentes</a:t>
            </a:r>
            <a:endParaRPr sz="2992" dirty="0"/>
          </a:p>
          <a:p>
            <a:pPr algn="ctr">
              <a:lnSpc>
                <a:spcPct val="80000"/>
              </a:lnSpc>
              <a:defRPr sz="2376" b="1">
                <a:solidFill>
                  <a:srgbClr val="263B4D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rPr dirty="0"/>
              <a:t>(En millones de US$)</a:t>
            </a:r>
          </a:p>
        </p:txBody>
      </p:sp>
      <p:sp>
        <p:nvSpPr>
          <p:cNvPr id="223" name="Shape 223"/>
          <p:cNvSpPr/>
          <p:nvPr/>
        </p:nvSpPr>
        <p:spPr>
          <a:xfrm>
            <a:off x="9437073" y="3779843"/>
            <a:ext cx="2597291" cy="2582721"/>
          </a:xfrm>
          <a:prstGeom prst="ellipse">
            <a:avLst/>
          </a:prstGeom>
          <a:solidFill>
            <a:srgbClr val="76717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8266334" y="3961568"/>
            <a:ext cx="4272112" cy="131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0" b="1">
                <a:solidFill>
                  <a:srgbClr val="FFFFFF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rPr dirty="0"/>
              <a:t>+1 Mil</a:t>
            </a:r>
          </a:p>
        </p:txBody>
      </p:sp>
      <p:sp>
        <p:nvSpPr>
          <p:cNvPr id="225" name="Shape 225"/>
          <p:cNvSpPr/>
          <p:nvPr/>
        </p:nvSpPr>
        <p:spPr>
          <a:xfrm>
            <a:off x="9230203" y="5071204"/>
            <a:ext cx="2804161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>
                <a:solidFill>
                  <a:srgbClr val="FFFFFF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rPr dirty="0"/>
              <a:t>Millones de dólares</a:t>
            </a:r>
          </a:p>
        </p:txBody>
      </p:sp>
      <p:sp>
        <p:nvSpPr>
          <p:cNvPr id="226" name="Shape 226"/>
          <p:cNvSpPr/>
          <p:nvPr/>
        </p:nvSpPr>
        <p:spPr>
          <a:xfrm>
            <a:off x="239210" y="5626653"/>
            <a:ext cx="8027124" cy="591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115000"/>
              </a:lnSpc>
              <a:spcBef>
                <a:spcPts val="1000"/>
              </a:spcBef>
              <a:defRPr sz="800" b="1">
                <a:latin typeface="Arial"/>
                <a:ea typeface="Arial"/>
                <a:cs typeface="Arial"/>
                <a:sym typeface="Arial"/>
              </a:defRPr>
            </a:pPr>
            <a:r>
              <a:t>(*) Información al 28 de enero 2016</a:t>
            </a:r>
            <a:endParaRPr sz="3200"/>
          </a:p>
          <a:p>
            <a:pPr>
              <a:lnSpc>
                <a:spcPct val="115000"/>
              </a:lnSpc>
              <a:defRPr sz="800" b="1">
                <a:latin typeface="Arial"/>
                <a:ea typeface="Arial"/>
                <a:cs typeface="Arial"/>
                <a:sym typeface="Arial"/>
              </a:defRPr>
            </a:pPr>
            <a:r>
              <a:t>FUENTE: CONOSCE</a:t>
            </a:r>
          </a:p>
          <a:p>
            <a:pPr>
              <a:lnSpc>
                <a:spcPct val="115000"/>
              </a:lnSpc>
              <a:defRPr sz="800" b="1">
                <a:latin typeface="Arial"/>
                <a:ea typeface="Arial"/>
                <a:cs typeface="Arial"/>
                <a:sym typeface="Arial"/>
              </a:defRPr>
            </a:pPr>
            <a:r>
              <a:t>ELABORACIÓN: OFICINA DE ESTUDIOS E INTELIGENCIA DE NEGOCIOS</a:t>
            </a:r>
          </a:p>
        </p:txBody>
      </p:sp>
      <p:pic>
        <p:nvPicPr>
          <p:cNvPr id="227" name="image4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7856" y="1488738"/>
            <a:ext cx="9039217" cy="3391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/>
        </p:nvSpPr>
        <p:spPr>
          <a:xfrm>
            <a:off x="984069" y="360207"/>
            <a:ext cx="10872000" cy="851536"/>
          </a:xfrm>
          <a:prstGeom prst="rect">
            <a:avLst/>
          </a:prstGeom>
          <a:ln w="57150">
            <a:solidFill>
              <a:srgbClr val="222A3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90000"/>
              </a:lnSpc>
              <a:defRPr sz="2256" b="1">
                <a:solidFill>
                  <a:srgbClr val="263B4D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t>Participación de los Catálogos Electrónicos en las Contrataciones Públicas – 2015 y 2016</a:t>
            </a:r>
          </a:p>
        </p:txBody>
      </p:sp>
      <p:graphicFrame>
        <p:nvGraphicFramePr>
          <p:cNvPr id="230" name="Chart 230"/>
          <p:cNvGraphicFramePr/>
          <p:nvPr>
            <p:extLst>
              <p:ext uri="{D42A27DB-BD31-4B8C-83A1-F6EECF244321}">
                <p14:modId xmlns:p14="http://schemas.microsoft.com/office/powerpoint/2010/main" val="312685774"/>
              </p:ext>
            </p:extLst>
          </p:nvPr>
        </p:nvGraphicFramePr>
        <p:xfrm>
          <a:off x="0" y="963868"/>
          <a:ext cx="6741522" cy="6896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1" name="Chart 231"/>
          <p:cNvGraphicFramePr/>
          <p:nvPr>
            <p:extLst>
              <p:ext uri="{D42A27DB-BD31-4B8C-83A1-F6EECF244321}">
                <p14:modId xmlns:p14="http://schemas.microsoft.com/office/powerpoint/2010/main" val="1034224527"/>
              </p:ext>
            </p:extLst>
          </p:nvPr>
        </p:nvGraphicFramePr>
        <p:xfrm>
          <a:off x="5734059" y="1211743"/>
          <a:ext cx="6457941" cy="6457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2" name="Shape 232"/>
          <p:cNvSpPr/>
          <p:nvPr/>
        </p:nvSpPr>
        <p:spPr>
          <a:xfrm>
            <a:off x="1645920" y="1944152"/>
            <a:ext cx="3666309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rPr dirty="0"/>
              <a:t>Año 2015 – Cifras en Millones de US$</a:t>
            </a:r>
          </a:p>
        </p:txBody>
      </p:sp>
      <p:sp>
        <p:nvSpPr>
          <p:cNvPr id="233" name="Shape 233"/>
          <p:cNvSpPr/>
          <p:nvPr/>
        </p:nvSpPr>
        <p:spPr>
          <a:xfrm>
            <a:off x="7114902" y="1944152"/>
            <a:ext cx="4572001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rPr dirty="0"/>
              <a:t>Al 28 de Nov. 2016– Cifras en Millones de US$</a:t>
            </a:r>
          </a:p>
        </p:txBody>
      </p:sp>
      <p:sp>
        <p:nvSpPr>
          <p:cNvPr id="234" name="Shape 234"/>
          <p:cNvSpPr/>
          <p:nvPr/>
        </p:nvSpPr>
        <p:spPr>
          <a:xfrm>
            <a:off x="862149" y="6113417"/>
            <a:ext cx="349213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900"/>
            </a:pPr>
            <a:r>
              <a:t>Fuente: CONOSCE</a:t>
            </a:r>
          </a:p>
          <a:p>
            <a:pPr>
              <a:defRPr sz="900"/>
            </a:pPr>
            <a:r>
              <a:t>Elaboración: Oficina de Estudios e Inteligencia de Negocios</a:t>
            </a:r>
          </a:p>
        </p:txBody>
      </p:sp>
      <p:sp>
        <p:nvSpPr>
          <p:cNvPr id="235" name="Shape 235"/>
          <p:cNvSpPr/>
          <p:nvPr/>
        </p:nvSpPr>
        <p:spPr>
          <a:xfrm>
            <a:off x="809897" y="2831175"/>
            <a:ext cx="836023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/>
            </a:pPr>
            <a:r>
              <a:rPr sz="1600" dirty="0"/>
              <a:t>Total:</a:t>
            </a:r>
          </a:p>
          <a:p>
            <a:pPr algn="ctr">
              <a:defRPr sz="1400"/>
            </a:pPr>
            <a:r>
              <a:rPr sz="1600" dirty="0"/>
              <a:t>US$ 12,394.5 millones</a:t>
            </a:r>
          </a:p>
        </p:txBody>
      </p:sp>
      <p:sp>
        <p:nvSpPr>
          <p:cNvPr id="236" name="Shape 236"/>
          <p:cNvSpPr/>
          <p:nvPr/>
        </p:nvSpPr>
        <p:spPr>
          <a:xfrm>
            <a:off x="6741522" y="2930435"/>
            <a:ext cx="836023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400"/>
            </a:pPr>
            <a:r>
              <a:rPr sz="1600" dirty="0"/>
              <a:t>Total:</a:t>
            </a:r>
          </a:p>
          <a:p>
            <a:pPr algn="ctr">
              <a:defRPr sz="1400"/>
            </a:pPr>
            <a:r>
              <a:rPr sz="1600" dirty="0"/>
              <a:t>US$ 6,482.3 millones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/>
        </p:nvSpPr>
        <p:spPr>
          <a:xfrm>
            <a:off x="1896023" y="2865844"/>
            <a:ext cx="9614646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400" b="1">
                <a:solidFill>
                  <a:srgbClr val="C55A11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Órdenes recurrentes </a:t>
            </a:r>
            <a:r>
              <a:rPr sz="1800">
                <a:solidFill>
                  <a:srgbClr val="000000"/>
                </a:solidFill>
              </a:rPr>
              <a:t>es decir, contrataciones frecuentes a un mismo proveedor en determinado período de tiempo</a:t>
            </a:r>
          </a:p>
        </p:txBody>
      </p:sp>
      <p:sp>
        <p:nvSpPr>
          <p:cNvPr id="239" name="Shape 239"/>
          <p:cNvSpPr/>
          <p:nvPr/>
        </p:nvSpPr>
        <p:spPr>
          <a:xfrm>
            <a:off x="1896017" y="3613761"/>
            <a:ext cx="9614649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400" b="1">
                <a:solidFill>
                  <a:srgbClr val="C55A11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Vinculación</a:t>
            </a:r>
            <a:r>
              <a:rPr sz="1800"/>
              <a:t> </a:t>
            </a:r>
            <a:r>
              <a:rPr sz="1800">
                <a:solidFill>
                  <a:srgbClr val="000000"/>
                </a:solidFill>
              </a:rPr>
              <a:t>identificación de proveedores vinculados entre sí, o vinculados con algún funcionario.</a:t>
            </a:r>
          </a:p>
        </p:txBody>
      </p:sp>
      <p:sp>
        <p:nvSpPr>
          <p:cNvPr id="240" name="Shape 240"/>
          <p:cNvSpPr/>
          <p:nvPr/>
        </p:nvSpPr>
        <p:spPr>
          <a:xfrm>
            <a:off x="1896019" y="4354379"/>
            <a:ext cx="9843253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>
                <a:solidFill>
                  <a:srgbClr val="C55A11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Precios</a:t>
            </a:r>
            <a:r>
              <a:rPr sz="1800"/>
              <a:t> </a:t>
            </a:r>
            <a:r>
              <a:rPr sz="1800">
                <a:solidFill>
                  <a:srgbClr val="000000"/>
                </a:solidFill>
              </a:rPr>
              <a:t>monitoreo para identificar que, a similitud de condiciones, se elija el mejor precio</a:t>
            </a:r>
          </a:p>
        </p:txBody>
      </p:sp>
      <p:sp>
        <p:nvSpPr>
          <p:cNvPr id="241" name="Shape 241"/>
          <p:cNvSpPr/>
          <p:nvPr/>
        </p:nvSpPr>
        <p:spPr>
          <a:xfrm>
            <a:off x="391886" y="1459841"/>
            <a:ext cx="11419501" cy="1091771"/>
          </a:xfrm>
          <a:prstGeom prst="rect">
            <a:avLst/>
          </a:prstGeom>
          <a:ln w="57150">
            <a:solidFill>
              <a:srgbClr val="222A3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defRPr sz="3700" b="1">
                <a:solidFill>
                  <a:srgbClr val="263B4D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t>¿Qué acciones de supervisión implementamos?</a:t>
            </a:r>
          </a:p>
        </p:txBody>
      </p:sp>
      <p:pic>
        <p:nvPicPr>
          <p:cNvPr id="242" name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3640185" cy="1367247"/>
          </a:xfrm>
          <a:prstGeom prst="rect">
            <a:avLst/>
          </a:prstGeom>
          <a:ln w="12700">
            <a:miter lim="400000"/>
          </a:ln>
        </p:spPr>
      </p:pic>
      <p:sp>
        <p:nvSpPr>
          <p:cNvPr id="243" name="Shape 243"/>
          <p:cNvSpPr/>
          <p:nvPr/>
        </p:nvSpPr>
        <p:spPr>
          <a:xfrm>
            <a:off x="1896017" y="4896918"/>
            <a:ext cx="9614649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400" b="1">
                <a:solidFill>
                  <a:srgbClr val="C55A11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Propiciar la transparencia </a:t>
            </a:r>
            <a:r>
              <a:rPr sz="1800">
                <a:solidFill>
                  <a:srgbClr val="000000"/>
                </a:solidFill>
              </a:rPr>
              <a:t>es decir, que cualquier usuario pueda visualizar las contrataciones realizadas: monto, precio unitario, proveedor y entidad</a:t>
            </a:r>
          </a:p>
        </p:txBody>
      </p:sp>
      <p:sp>
        <p:nvSpPr>
          <p:cNvPr id="244" name="Shape 244"/>
          <p:cNvSpPr/>
          <p:nvPr/>
        </p:nvSpPr>
        <p:spPr>
          <a:xfrm>
            <a:off x="1896018" y="5683675"/>
            <a:ext cx="9614649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b="1"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Dada la cantidad de transacciones que se dan al día, utilizaremos la herramienta de inteligencia de negocios del OSCE - </a:t>
            </a:r>
            <a:r>
              <a:rPr sz="2400">
                <a:solidFill>
                  <a:srgbClr val="C55A11"/>
                </a:solidFill>
              </a:rPr>
              <a:t>CONOSCE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664029" y="1558557"/>
            <a:ext cx="10872000" cy="1325564"/>
          </a:xfrm>
          <a:prstGeom prst="rect">
            <a:avLst/>
          </a:prstGeom>
          <a:ln w="57150">
            <a:solidFill>
              <a:srgbClr val="222A35"/>
            </a:solidFill>
            <a:round/>
          </a:ln>
        </p:spPr>
        <p:txBody>
          <a:bodyPr/>
          <a:lstStyle>
            <a:lvl1pPr>
              <a:lnSpc>
                <a:spcPct val="100000"/>
              </a:lnSpc>
              <a:defRPr sz="3666" b="1">
                <a:solidFill>
                  <a:srgbClr val="263B4D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rPr dirty="0"/>
              <a:t>Contratación a través de los Catálogos Electrónicos</a:t>
            </a:r>
          </a:p>
        </p:txBody>
      </p:sp>
      <p:sp>
        <p:nvSpPr>
          <p:cNvPr id="124" name="Shape 124"/>
          <p:cNvSpPr/>
          <p:nvPr/>
        </p:nvSpPr>
        <p:spPr>
          <a:xfrm>
            <a:off x="1896035" y="4688792"/>
            <a:ext cx="1407656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t>numerales</a:t>
            </a:r>
          </a:p>
        </p:txBody>
      </p:sp>
      <p:sp>
        <p:nvSpPr>
          <p:cNvPr id="125" name="Shape 125"/>
          <p:cNvSpPr/>
          <p:nvPr/>
        </p:nvSpPr>
        <p:spPr>
          <a:xfrm>
            <a:off x="479333" y="3093417"/>
            <a:ext cx="10967795" cy="1148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Es un método por el que se selecciona a los proveedores con los que las Entidades deberán adquirir o contratar de manera directa bienes o servicios que son ofertados a través del Catálogo.</a:t>
            </a:r>
          </a:p>
        </p:txBody>
      </p:sp>
      <p:sp>
        <p:nvSpPr>
          <p:cNvPr id="126" name="Shape 126"/>
          <p:cNvSpPr/>
          <p:nvPr/>
        </p:nvSpPr>
        <p:spPr>
          <a:xfrm>
            <a:off x="578684" y="4778007"/>
            <a:ext cx="11029116" cy="131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>
                <a:latin typeface="Eras Medium ITC"/>
                <a:ea typeface="Eras Medium ITC"/>
                <a:cs typeface="Eras Medium ITC"/>
                <a:sym typeface="Eras Medium ITC"/>
              </a:defRPr>
            </a:pPr>
            <a:endParaRPr/>
          </a:p>
          <a:p>
            <a:pPr marL="342900" indent="-342900">
              <a:buSzPct val="100000"/>
              <a:buChar char="-"/>
              <a:defRPr sz="2000" b="1"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Ley de Contrataciones del Estado N° 30225 y su Reglamento.</a:t>
            </a:r>
          </a:p>
          <a:p>
            <a:pPr marL="342900" indent="-342900">
              <a:buSzPct val="100000"/>
              <a:buChar char="-"/>
              <a:defRPr sz="2000" b="1"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Directiva N° 026-2016-OSCE/CD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664029" y="1736364"/>
            <a:ext cx="10872000" cy="1325564"/>
          </a:xfrm>
          <a:prstGeom prst="rect">
            <a:avLst/>
          </a:prstGeom>
          <a:ln w="57150">
            <a:solidFill>
              <a:srgbClr val="222A35"/>
            </a:solidFill>
            <a:round/>
          </a:ln>
        </p:spPr>
        <p:txBody>
          <a:bodyPr/>
          <a:lstStyle>
            <a:lvl1pPr>
              <a:lnSpc>
                <a:spcPct val="100000"/>
              </a:lnSpc>
              <a:defRPr b="1">
                <a:solidFill>
                  <a:srgbClr val="263B4D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t>¿Quién está a cargo de su gestión?</a:t>
            </a:r>
          </a:p>
        </p:txBody>
      </p:sp>
      <p:sp>
        <p:nvSpPr>
          <p:cNvPr id="129" name="Shape 129"/>
          <p:cNvSpPr/>
          <p:nvPr/>
        </p:nvSpPr>
        <p:spPr>
          <a:xfrm>
            <a:off x="1896035" y="4866599"/>
            <a:ext cx="1407656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 b="1">
                <a:solidFill>
                  <a:srgbClr val="FFFFFF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t>numerales</a:t>
            </a:r>
          </a:p>
        </p:txBody>
      </p:sp>
      <p:sp>
        <p:nvSpPr>
          <p:cNvPr id="130" name="Shape 130"/>
          <p:cNvSpPr/>
          <p:nvPr/>
        </p:nvSpPr>
        <p:spPr>
          <a:xfrm>
            <a:off x="664027" y="3528905"/>
            <a:ext cx="10735493" cy="156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just">
              <a:buSzPct val="100000"/>
              <a:buChar char="-"/>
              <a:defRPr sz="2400" b="1"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El Organismo Supervisor de las Contrataciones del Estado - OSCE desde 2007 como piloto, y luego del 2011 hasta marzo de 2016.  </a:t>
            </a:r>
          </a:p>
          <a:p>
            <a:pPr algn="just">
              <a:defRPr sz="2400" b="1">
                <a:latin typeface="Eras Medium ITC"/>
                <a:ea typeface="Eras Medium ITC"/>
                <a:cs typeface="Eras Medium ITC"/>
                <a:sym typeface="Eras Medium ITC"/>
              </a:defRPr>
            </a:pPr>
            <a:endParaRPr/>
          </a:p>
          <a:p>
            <a:pPr marL="342900" indent="-342900" algn="just">
              <a:buSzPct val="100000"/>
              <a:buChar char="-"/>
              <a:defRPr sz="2400" b="1"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Actualmente la Central de Compras Públicas - Perú Compras</a:t>
            </a:r>
          </a:p>
        </p:txBody>
      </p:sp>
      <p:pic>
        <p:nvPicPr>
          <p:cNvPr id="131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3640185" cy="136724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5" name="Group 175"/>
          <p:cNvGrpSpPr/>
          <p:nvPr/>
        </p:nvGrpSpPr>
        <p:grpSpPr>
          <a:xfrm>
            <a:off x="8432800" y="5156200"/>
            <a:ext cx="2987423" cy="1447797"/>
            <a:chOff x="0" y="0"/>
            <a:chExt cx="2987422" cy="1447796"/>
          </a:xfrm>
        </p:grpSpPr>
        <p:grpSp>
          <p:nvGrpSpPr>
            <p:cNvPr id="134" name="Group 134"/>
            <p:cNvGrpSpPr/>
            <p:nvPr/>
          </p:nvGrpSpPr>
          <p:grpSpPr>
            <a:xfrm>
              <a:off x="1412830" y="217295"/>
              <a:ext cx="182575" cy="227752"/>
              <a:chOff x="0" y="0"/>
              <a:chExt cx="182574" cy="227750"/>
            </a:xfrm>
          </p:grpSpPr>
          <p:sp>
            <p:nvSpPr>
              <p:cNvPr id="132" name="Shape 132"/>
              <p:cNvSpPr/>
              <p:nvPr/>
            </p:nvSpPr>
            <p:spPr>
              <a:xfrm>
                <a:off x="0" y="0"/>
                <a:ext cx="182386" cy="2277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513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6865" y="21600"/>
                    </a:lnTo>
                    <a:lnTo>
                      <a:pt x="6865" y="14397"/>
                    </a:lnTo>
                    <a:lnTo>
                      <a:pt x="17479" y="13596"/>
                    </a:lnTo>
                    <a:lnTo>
                      <a:pt x="20717" y="10581"/>
                    </a:lnTo>
                    <a:lnTo>
                      <a:pt x="20798" y="10043"/>
                    </a:lnTo>
                    <a:lnTo>
                      <a:pt x="6865" y="10043"/>
                    </a:lnTo>
                    <a:lnTo>
                      <a:pt x="6865" y="4508"/>
                    </a:lnTo>
                    <a:lnTo>
                      <a:pt x="21600" y="4508"/>
                    </a:lnTo>
                    <a:lnTo>
                      <a:pt x="18117" y="1033"/>
                    </a:lnTo>
                    <a:lnTo>
                      <a:pt x="12513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114686" y="47533"/>
                <a:ext cx="67889" cy="583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0" y="0"/>
                    </a:moveTo>
                    <a:lnTo>
                      <a:pt x="0" y="0"/>
                    </a:lnTo>
                    <a:lnTo>
                      <a:pt x="4270" y="3186"/>
                    </a:lnTo>
                    <a:lnTo>
                      <a:pt x="4270" y="18766"/>
                    </a:lnTo>
                    <a:lnTo>
                      <a:pt x="99" y="21600"/>
                    </a:lnTo>
                    <a:lnTo>
                      <a:pt x="19385" y="21600"/>
                    </a:lnTo>
                    <a:lnTo>
                      <a:pt x="21600" y="87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135" name="Shape 135"/>
            <p:cNvSpPr/>
            <p:nvPr/>
          </p:nvSpPr>
          <p:spPr>
            <a:xfrm>
              <a:off x="1626328" y="217281"/>
              <a:ext cx="180493" cy="22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2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6761"/>
                  </a:lnTo>
                  <a:lnTo>
                    <a:pt x="6937" y="16761"/>
                  </a:lnTo>
                  <a:lnTo>
                    <a:pt x="6937" y="12648"/>
                  </a:lnTo>
                  <a:lnTo>
                    <a:pt x="19994" y="12648"/>
                  </a:lnTo>
                  <a:lnTo>
                    <a:pt x="19994" y="8290"/>
                  </a:lnTo>
                  <a:lnTo>
                    <a:pt x="6937" y="8290"/>
                  </a:lnTo>
                  <a:lnTo>
                    <a:pt x="6937" y="4508"/>
                  </a:lnTo>
                  <a:lnTo>
                    <a:pt x="21229" y="4508"/>
                  </a:lnTo>
                  <a:lnTo>
                    <a:pt x="21229" y="0"/>
                  </a:lnTo>
                  <a:close/>
                </a:path>
              </a:pathLst>
            </a:custGeom>
            <a:solidFill>
              <a:srgbClr val="273C4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139" name="Group 139"/>
            <p:cNvGrpSpPr/>
            <p:nvPr/>
          </p:nvGrpSpPr>
          <p:grpSpPr>
            <a:xfrm>
              <a:off x="1839847" y="217295"/>
              <a:ext cx="198248" cy="227752"/>
              <a:chOff x="0" y="0"/>
              <a:chExt cx="198247" cy="227750"/>
            </a:xfrm>
          </p:grpSpPr>
          <p:sp>
            <p:nvSpPr>
              <p:cNvPr id="136" name="Shape 136"/>
              <p:cNvSpPr/>
              <p:nvPr/>
            </p:nvSpPr>
            <p:spPr>
              <a:xfrm>
                <a:off x="0" y="0"/>
                <a:ext cx="188526" cy="2277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998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6641" y="21600"/>
                    </a:lnTo>
                    <a:lnTo>
                      <a:pt x="6641" y="13735"/>
                    </a:lnTo>
                    <a:lnTo>
                      <a:pt x="21144" y="13735"/>
                    </a:lnTo>
                    <a:lnTo>
                      <a:pt x="20644" y="12102"/>
                    </a:lnTo>
                    <a:lnTo>
                      <a:pt x="17929" y="11556"/>
                    </a:lnTo>
                    <a:lnTo>
                      <a:pt x="17929" y="11496"/>
                    </a:lnTo>
                    <a:lnTo>
                      <a:pt x="20608" y="10619"/>
                    </a:lnTo>
                    <a:lnTo>
                      <a:pt x="21350" y="9377"/>
                    </a:lnTo>
                    <a:lnTo>
                      <a:pt x="6641" y="9377"/>
                    </a:lnTo>
                    <a:lnTo>
                      <a:pt x="6641" y="4508"/>
                    </a:lnTo>
                    <a:lnTo>
                      <a:pt x="21600" y="4508"/>
                    </a:lnTo>
                    <a:lnTo>
                      <a:pt x="18556" y="1093"/>
                    </a:lnTo>
                    <a:lnTo>
                      <a:pt x="12998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37" name="Shape 137"/>
              <p:cNvSpPr/>
              <p:nvPr/>
            </p:nvSpPr>
            <p:spPr>
              <a:xfrm>
                <a:off x="129034" y="144824"/>
                <a:ext cx="69214" cy="82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324" y="0"/>
                    </a:moveTo>
                    <a:lnTo>
                      <a:pt x="0" y="0"/>
                    </a:lnTo>
                    <a:lnTo>
                      <a:pt x="1175" y="6149"/>
                    </a:lnTo>
                    <a:lnTo>
                      <a:pt x="1658" y="12133"/>
                    </a:lnTo>
                    <a:lnTo>
                      <a:pt x="1852" y="13786"/>
                    </a:lnTo>
                    <a:lnTo>
                      <a:pt x="2143" y="19605"/>
                    </a:lnTo>
                    <a:lnTo>
                      <a:pt x="3704" y="21600"/>
                    </a:lnTo>
                    <a:lnTo>
                      <a:pt x="21600" y="21600"/>
                    </a:lnTo>
                    <a:lnTo>
                      <a:pt x="19168" y="19440"/>
                    </a:lnTo>
                    <a:lnTo>
                      <a:pt x="18877" y="10717"/>
                    </a:lnTo>
                    <a:lnTo>
                      <a:pt x="18685" y="8227"/>
                    </a:lnTo>
                    <a:lnTo>
                      <a:pt x="18104" y="2573"/>
                    </a:lnTo>
                    <a:lnTo>
                      <a:pt x="17324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38" name="Shape 138"/>
              <p:cNvSpPr/>
              <p:nvPr/>
            </p:nvSpPr>
            <p:spPr>
              <a:xfrm>
                <a:off x="120310" y="47533"/>
                <a:ext cx="71076" cy="513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31" y="0"/>
                    </a:moveTo>
                    <a:lnTo>
                      <a:pt x="0" y="0"/>
                    </a:lnTo>
                    <a:lnTo>
                      <a:pt x="3984" y="3221"/>
                    </a:lnTo>
                    <a:lnTo>
                      <a:pt x="3984" y="17577"/>
                    </a:lnTo>
                    <a:lnTo>
                      <a:pt x="1131" y="21600"/>
                    </a:lnTo>
                    <a:lnTo>
                      <a:pt x="20068" y="21600"/>
                    </a:lnTo>
                    <a:lnTo>
                      <a:pt x="21600" y="17310"/>
                    </a:lnTo>
                    <a:lnTo>
                      <a:pt x="21156" y="797"/>
                    </a:lnTo>
                    <a:lnTo>
                      <a:pt x="20731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43" name="Group 143"/>
            <p:cNvGrpSpPr/>
            <p:nvPr/>
          </p:nvGrpSpPr>
          <p:grpSpPr>
            <a:xfrm>
              <a:off x="2063331" y="155707"/>
              <a:ext cx="193865" cy="294049"/>
              <a:chOff x="0" y="0"/>
              <a:chExt cx="193864" cy="294048"/>
            </a:xfrm>
          </p:grpSpPr>
          <p:sp>
            <p:nvSpPr>
              <p:cNvPr id="140" name="Shape 140"/>
              <p:cNvSpPr/>
              <p:nvPr/>
            </p:nvSpPr>
            <p:spPr>
              <a:xfrm>
                <a:off x="65136" y="0"/>
                <a:ext cx="86351" cy="475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7565" y="0"/>
                    </a:lnTo>
                    <a:lnTo>
                      <a:pt x="0" y="21600"/>
                    </a:lnTo>
                    <a:lnTo>
                      <a:pt x="936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41" name="Shape 141"/>
              <p:cNvSpPr/>
              <p:nvPr/>
            </p:nvSpPr>
            <p:spPr>
              <a:xfrm>
                <a:off x="0" y="61581"/>
                <a:ext cx="185336" cy="232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755" y="0"/>
                    </a:moveTo>
                    <a:lnTo>
                      <a:pt x="0" y="0"/>
                    </a:lnTo>
                    <a:lnTo>
                      <a:pt x="36" y="13471"/>
                    </a:lnTo>
                    <a:lnTo>
                      <a:pt x="1521" y="17995"/>
                    </a:lnTo>
                    <a:lnTo>
                      <a:pt x="5402" y="20704"/>
                    </a:lnTo>
                    <a:lnTo>
                      <a:pt x="11982" y="21600"/>
                    </a:lnTo>
                    <a:lnTo>
                      <a:pt x="18004" y="20465"/>
                    </a:lnTo>
                    <a:lnTo>
                      <a:pt x="21478" y="17406"/>
                    </a:lnTo>
                    <a:lnTo>
                      <a:pt x="21600" y="16863"/>
                    </a:lnTo>
                    <a:lnTo>
                      <a:pt x="7989" y="16863"/>
                    </a:lnTo>
                    <a:lnTo>
                      <a:pt x="6755" y="15473"/>
                    </a:lnTo>
                    <a:lnTo>
                      <a:pt x="6755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42" name="Shape 142"/>
              <p:cNvSpPr/>
              <p:nvPr/>
            </p:nvSpPr>
            <p:spPr>
              <a:xfrm>
                <a:off x="125317" y="61581"/>
                <a:ext cx="68548" cy="1814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3335" y="0"/>
                    </a:lnTo>
                    <a:lnTo>
                      <a:pt x="3335" y="19820"/>
                    </a:lnTo>
                    <a:lnTo>
                      <a:pt x="0" y="21600"/>
                    </a:lnTo>
                    <a:lnTo>
                      <a:pt x="18912" y="21600"/>
                    </a:lnTo>
                    <a:lnTo>
                      <a:pt x="21600" y="15905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47" name="Group 147"/>
            <p:cNvGrpSpPr/>
            <p:nvPr/>
          </p:nvGrpSpPr>
          <p:grpSpPr>
            <a:xfrm>
              <a:off x="1410483" y="490724"/>
              <a:ext cx="208095" cy="236564"/>
              <a:chOff x="0" y="0"/>
              <a:chExt cx="208093" cy="236563"/>
            </a:xfrm>
          </p:grpSpPr>
          <p:sp>
            <p:nvSpPr>
              <p:cNvPr id="144" name="Shape 144"/>
              <p:cNvSpPr/>
              <p:nvPr/>
            </p:nvSpPr>
            <p:spPr>
              <a:xfrm>
                <a:off x="0" y="0"/>
                <a:ext cx="195660" cy="2365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81" y="0"/>
                    </a:moveTo>
                    <a:lnTo>
                      <a:pt x="5828" y="1230"/>
                    </a:lnTo>
                    <a:lnTo>
                      <a:pt x="2493" y="3994"/>
                    </a:lnTo>
                    <a:lnTo>
                      <a:pt x="482" y="8267"/>
                    </a:lnTo>
                    <a:lnTo>
                      <a:pt x="0" y="14024"/>
                    </a:lnTo>
                    <a:lnTo>
                      <a:pt x="2378" y="17952"/>
                    </a:lnTo>
                    <a:lnTo>
                      <a:pt x="6527" y="20619"/>
                    </a:lnTo>
                    <a:lnTo>
                      <a:pt x="12243" y="21600"/>
                    </a:lnTo>
                    <a:lnTo>
                      <a:pt x="17608" y="20485"/>
                    </a:lnTo>
                    <a:lnTo>
                      <a:pt x="21369" y="17588"/>
                    </a:lnTo>
                    <a:lnTo>
                      <a:pt x="21600" y="16943"/>
                    </a:lnTo>
                    <a:lnTo>
                      <a:pt x="7486" y="16943"/>
                    </a:lnTo>
                    <a:lnTo>
                      <a:pt x="5902" y="13857"/>
                    </a:lnTo>
                    <a:lnTo>
                      <a:pt x="5902" y="7683"/>
                    </a:lnTo>
                    <a:lnTo>
                      <a:pt x="7486" y="4597"/>
                    </a:lnTo>
                    <a:lnTo>
                      <a:pt x="21536" y="4597"/>
                    </a:lnTo>
                    <a:lnTo>
                      <a:pt x="20606" y="3060"/>
                    </a:lnTo>
                    <a:lnTo>
                      <a:pt x="16144" y="757"/>
                    </a:lnTo>
                    <a:lnTo>
                      <a:pt x="10281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>
                <a:off x="132326" y="143465"/>
                <a:ext cx="75768" cy="42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5063" y="0"/>
                    </a:lnTo>
                    <a:lnTo>
                      <a:pt x="4444" y="13439"/>
                    </a:lnTo>
                    <a:lnTo>
                      <a:pt x="0" y="21600"/>
                    </a:lnTo>
                    <a:lnTo>
                      <a:pt x="1805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>
                <a:off x="129491" y="50345"/>
                <a:ext cx="77529" cy="350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75" y="0"/>
                    </a:moveTo>
                    <a:lnTo>
                      <a:pt x="0" y="0"/>
                    </a:lnTo>
                    <a:lnTo>
                      <a:pt x="4874" y="7451"/>
                    </a:lnTo>
                    <a:lnTo>
                      <a:pt x="5737" y="21600"/>
                    </a:lnTo>
                    <a:lnTo>
                      <a:pt x="21600" y="14678"/>
                    </a:lnTo>
                    <a:lnTo>
                      <a:pt x="18275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50" name="Group 150"/>
            <p:cNvGrpSpPr/>
            <p:nvPr/>
          </p:nvGrpSpPr>
          <p:grpSpPr>
            <a:xfrm>
              <a:off x="1640519" y="490018"/>
              <a:ext cx="211306" cy="237028"/>
              <a:chOff x="0" y="0"/>
              <a:chExt cx="211304" cy="237027"/>
            </a:xfrm>
          </p:grpSpPr>
          <p:sp>
            <p:nvSpPr>
              <p:cNvPr id="148" name="Shape 148"/>
              <p:cNvSpPr/>
              <p:nvPr/>
            </p:nvSpPr>
            <p:spPr>
              <a:xfrm>
                <a:off x="0" y="0"/>
                <a:ext cx="195838" cy="2370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568" y="0"/>
                    </a:moveTo>
                    <a:lnTo>
                      <a:pt x="397" y="8450"/>
                    </a:lnTo>
                    <a:lnTo>
                      <a:pt x="0" y="14283"/>
                    </a:lnTo>
                    <a:lnTo>
                      <a:pt x="2338" y="18092"/>
                    </a:lnTo>
                    <a:lnTo>
                      <a:pt x="6538" y="20667"/>
                    </a:lnTo>
                    <a:lnTo>
                      <a:pt x="12605" y="21600"/>
                    </a:lnTo>
                    <a:lnTo>
                      <a:pt x="17316" y="20483"/>
                    </a:lnTo>
                    <a:lnTo>
                      <a:pt x="20744" y="17791"/>
                    </a:lnTo>
                    <a:lnTo>
                      <a:pt x="21137" y="16976"/>
                    </a:lnTo>
                    <a:lnTo>
                      <a:pt x="7440" y="16976"/>
                    </a:lnTo>
                    <a:lnTo>
                      <a:pt x="5858" y="13895"/>
                    </a:lnTo>
                    <a:lnTo>
                      <a:pt x="5858" y="7734"/>
                    </a:lnTo>
                    <a:lnTo>
                      <a:pt x="7440" y="4654"/>
                    </a:lnTo>
                    <a:lnTo>
                      <a:pt x="21600" y="4654"/>
                    </a:lnTo>
                    <a:lnTo>
                      <a:pt x="21161" y="3818"/>
                    </a:lnTo>
                    <a:lnTo>
                      <a:pt x="17206" y="1031"/>
                    </a:lnTo>
                    <a:lnTo>
                      <a:pt x="11568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49" name="Shape 149"/>
              <p:cNvSpPr/>
              <p:nvPr/>
            </p:nvSpPr>
            <p:spPr>
              <a:xfrm>
                <a:off x="142297" y="51066"/>
                <a:ext cx="69008" cy="1352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759" y="0"/>
                    </a:moveTo>
                    <a:lnTo>
                      <a:pt x="0" y="0"/>
                    </a:lnTo>
                    <a:lnTo>
                      <a:pt x="4491" y="5400"/>
                    </a:lnTo>
                    <a:lnTo>
                      <a:pt x="4491" y="16200"/>
                    </a:lnTo>
                    <a:lnTo>
                      <a:pt x="0" y="21600"/>
                    </a:lnTo>
                    <a:lnTo>
                      <a:pt x="15446" y="21600"/>
                    </a:lnTo>
                    <a:lnTo>
                      <a:pt x="20100" y="15647"/>
                    </a:lnTo>
                    <a:lnTo>
                      <a:pt x="21600" y="5697"/>
                    </a:lnTo>
                    <a:lnTo>
                      <a:pt x="16759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55" name="Group 155"/>
            <p:cNvGrpSpPr/>
            <p:nvPr/>
          </p:nvGrpSpPr>
          <p:grpSpPr>
            <a:xfrm>
              <a:off x="1881611" y="494806"/>
              <a:ext cx="248154" cy="227751"/>
              <a:chOff x="0" y="0"/>
              <a:chExt cx="248153" cy="227750"/>
            </a:xfrm>
          </p:grpSpPr>
          <p:sp>
            <p:nvSpPr>
              <p:cNvPr id="151" name="Shape 151"/>
              <p:cNvSpPr/>
              <p:nvPr/>
            </p:nvSpPr>
            <p:spPr>
              <a:xfrm>
                <a:off x="0" y="0"/>
                <a:ext cx="99276" cy="2277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85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11870" y="21600"/>
                    </a:lnTo>
                    <a:lnTo>
                      <a:pt x="11870" y="5204"/>
                    </a:lnTo>
                    <a:lnTo>
                      <a:pt x="21600" y="5204"/>
                    </a:lnTo>
                    <a:lnTo>
                      <a:pt x="18585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>
                <a:off x="55174" y="54873"/>
                <a:ext cx="111557" cy="172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539" y="0"/>
                    </a:moveTo>
                    <a:lnTo>
                      <a:pt x="0" y="0"/>
                    </a:lnTo>
                    <a:lnTo>
                      <a:pt x="9054" y="21600"/>
                    </a:lnTo>
                    <a:lnTo>
                      <a:pt x="17628" y="21600"/>
                    </a:lnTo>
                    <a:lnTo>
                      <a:pt x="21600" y="12116"/>
                    </a:lnTo>
                    <a:lnTo>
                      <a:pt x="13281" y="12116"/>
                    </a:lnTo>
                    <a:lnTo>
                      <a:pt x="8539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>
                <a:off x="193599" y="54873"/>
                <a:ext cx="54555" cy="172878"/>
              </a:xfrm>
              <a:prstGeom prst="rect">
                <a:avLst/>
              </a:pr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4" name="Shape 154"/>
              <p:cNvSpPr/>
              <p:nvPr/>
            </p:nvSpPr>
            <p:spPr>
              <a:xfrm>
                <a:off x="124386" y="0"/>
                <a:ext cx="123768" cy="1518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6692" y="0"/>
                    </a:lnTo>
                    <a:lnTo>
                      <a:pt x="0" y="21600"/>
                    </a:lnTo>
                    <a:lnTo>
                      <a:pt x="7390" y="21600"/>
                    </a:lnTo>
                    <a:lnTo>
                      <a:pt x="11963" y="7806"/>
                    </a:lnTo>
                    <a:lnTo>
                      <a:pt x="21600" y="7806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58" name="Group 158"/>
            <p:cNvGrpSpPr/>
            <p:nvPr/>
          </p:nvGrpSpPr>
          <p:grpSpPr>
            <a:xfrm>
              <a:off x="2164636" y="494820"/>
              <a:ext cx="182575" cy="227751"/>
              <a:chOff x="0" y="0"/>
              <a:chExt cx="182574" cy="227750"/>
            </a:xfrm>
          </p:grpSpPr>
          <p:sp>
            <p:nvSpPr>
              <p:cNvPr id="156" name="Shape 156"/>
              <p:cNvSpPr/>
              <p:nvPr/>
            </p:nvSpPr>
            <p:spPr>
              <a:xfrm>
                <a:off x="0" y="0"/>
                <a:ext cx="182386" cy="2277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513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6865" y="21600"/>
                    </a:lnTo>
                    <a:lnTo>
                      <a:pt x="6865" y="14397"/>
                    </a:lnTo>
                    <a:lnTo>
                      <a:pt x="17477" y="13596"/>
                    </a:lnTo>
                    <a:lnTo>
                      <a:pt x="20716" y="10581"/>
                    </a:lnTo>
                    <a:lnTo>
                      <a:pt x="20796" y="10043"/>
                    </a:lnTo>
                    <a:lnTo>
                      <a:pt x="6865" y="10043"/>
                    </a:lnTo>
                    <a:lnTo>
                      <a:pt x="6865" y="4508"/>
                    </a:lnTo>
                    <a:lnTo>
                      <a:pt x="21600" y="4508"/>
                    </a:lnTo>
                    <a:lnTo>
                      <a:pt x="18117" y="1033"/>
                    </a:lnTo>
                    <a:lnTo>
                      <a:pt x="12513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>
                <a:off x="114686" y="47533"/>
                <a:ext cx="67889" cy="583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0" y="0"/>
                    </a:moveTo>
                    <a:lnTo>
                      <a:pt x="0" y="0"/>
                    </a:lnTo>
                    <a:lnTo>
                      <a:pt x="4270" y="3186"/>
                    </a:lnTo>
                    <a:lnTo>
                      <a:pt x="4270" y="18766"/>
                    </a:lnTo>
                    <a:lnTo>
                      <a:pt x="99" y="21600"/>
                    </a:lnTo>
                    <a:lnTo>
                      <a:pt x="19381" y="21600"/>
                    </a:lnTo>
                    <a:lnTo>
                      <a:pt x="21600" y="87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62" name="Group 162"/>
            <p:cNvGrpSpPr/>
            <p:nvPr/>
          </p:nvGrpSpPr>
          <p:grpSpPr>
            <a:xfrm>
              <a:off x="2372841" y="494817"/>
              <a:ext cx="198248" cy="227751"/>
              <a:chOff x="0" y="0"/>
              <a:chExt cx="198247" cy="227750"/>
            </a:xfrm>
          </p:grpSpPr>
          <p:sp>
            <p:nvSpPr>
              <p:cNvPr id="159" name="Shape 159"/>
              <p:cNvSpPr/>
              <p:nvPr/>
            </p:nvSpPr>
            <p:spPr>
              <a:xfrm>
                <a:off x="0" y="0"/>
                <a:ext cx="188526" cy="2277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998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6641" y="21600"/>
                    </a:lnTo>
                    <a:lnTo>
                      <a:pt x="6641" y="13735"/>
                    </a:lnTo>
                    <a:lnTo>
                      <a:pt x="21144" y="13735"/>
                    </a:lnTo>
                    <a:lnTo>
                      <a:pt x="20644" y="12102"/>
                    </a:lnTo>
                    <a:lnTo>
                      <a:pt x="17929" y="11556"/>
                    </a:lnTo>
                    <a:lnTo>
                      <a:pt x="17929" y="11496"/>
                    </a:lnTo>
                    <a:lnTo>
                      <a:pt x="20608" y="10619"/>
                    </a:lnTo>
                    <a:lnTo>
                      <a:pt x="21350" y="9377"/>
                    </a:lnTo>
                    <a:lnTo>
                      <a:pt x="6641" y="9377"/>
                    </a:lnTo>
                    <a:lnTo>
                      <a:pt x="6641" y="4508"/>
                    </a:lnTo>
                    <a:lnTo>
                      <a:pt x="21600" y="4508"/>
                    </a:lnTo>
                    <a:lnTo>
                      <a:pt x="18556" y="1093"/>
                    </a:lnTo>
                    <a:lnTo>
                      <a:pt x="12998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60" name="Shape 160"/>
              <p:cNvSpPr/>
              <p:nvPr/>
            </p:nvSpPr>
            <p:spPr>
              <a:xfrm>
                <a:off x="129034" y="144824"/>
                <a:ext cx="69214" cy="82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324" y="0"/>
                    </a:moveTo>
                    <a:lnTo>
                      <a:pt x="0" y="0"/>
                    </a:lnTo>
                    <a:lnTo>
                      <a:pt x="1175" y="6149"/>
                    </a:lnTo>
                    <a:lnTo>
                      <a:pt x="1658" y="12133"/>
                    </a:lnTo>
                    <a:lnTo>
                      <a:pt x="1852" y="13786"/>
                    </a:lnTo>
                    <a:lnTo>
                      <a:pt x="2143" y="19605"/>
                    </a:lnTo>
                    <a:lnTo>
                      <a:pt x="3704" y="21600"/>
                    </a:lnTo>
                    <a:lnTo>
                      <a:pt x="21600" y="21600"/>
                    </a:lnTo>
                    <a:lnTo>
                      <a:pt x="19168" y="19440"/>
                    </a:lnTo>
                    <a:lnTo>
                      <a:pt x="18877" y="10717"/>
                    </a:lnTo>
                    <a:lnTo>
                      <a:pt x="18685" y="8227"/>
                    </a:lnTo>
                    <a:lnTo>
                      <a:pt x="18104" y="2573"/>
                    </a:lnTo>
                    <a:lnTo>
                      <a:pt x="17324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120310" y="47533"/>
                <a:ext cx="71076" cy="513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31" y="0"/>
                    </a:moveTo>
                    <a:lnTo>
                      <a:pt x="0" y="0"/>
                    </a:lnTo>
                    <a:lnTo>
                      <a:pt x="3984" y="3221"/>
                    </a:lnTo>
                    <a:lnTo>
                      <a:pt x="3984" y="17577"/>
                    </a:lnTo>
                    <a:lnTo>
                      <a:pt x="1131" y="21600"/>
                    </a:lnTo>
                    <a:lnTo>
                      <a:pt x="20068" y="21600"/>
                    </a:lnTo>
                    <a:lnTo>
                      <a:pt x="21600" y="17310"/>
                    </a:lnTo>
                    <a:lnTo>
                      <a:pt x="21156" y="797"/>
                    </a:lnTo>
                    <a:lnTo>
                      <a:pt x="20731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66" name="Group 166"/>
            <p:cNvGrpSpPr/>
            <p:nvPr/>
          </p:nvGrpSpPr>
          <p:grpSpPr>
            <a:xfrm>
              <a:off x="2569812" y="494792"/>
              <a:ext cx="225392" cy="227794"/>
              <a:chOff x="0" y="0"/>
              <a:chExt cx="225391" cy="227793"/>
            </a:xfrm>
          </p:grpSpPr>
          <p:sp>
            <p:nvSpPr>
              <p:cNvPr id="163" name="Shape 163"/>
              <p:cNvSpPr/>
              <p:nvPr/>
            </p:nvSpPr>
            <p:spPr>
              <a:xfrm>
                <a:off x="0" y="0"/>
                <a:ext cx="210472" cy="2277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588" y="0"/>
                    </a:moveTo>
                    <a:lnTo>
                      <a:pt x="8543" y="0"/>
                    </a:lnTo>
                    <a:lnTo>
                      <a:pt x="0" y="21600"/>
                    </a:lnTo>
                    <a:lnTo>
                      <a:pt x="6112" y="21600"/>
                    </a:lnTo>
                    <a:lnTo>
                      <a:pt x="7548" y="17729"/>
                    </a:lnTo>
                    <a:lnTo>
                      <a:pt x="21600" y="17729"/>
                    </a:lnTo>
                    <a:lnTo>
                      <a:pt x="19948" y="13552"/>
                    </a:lnTo>
                    <a:lnTo>
                      <a:pt x="8925" y="13552"/>
                    </a:lnTo>
                    <a:lnTo>
                      <a:pt x="11515" y="5990"/>
                    </a:lnTo>
                    <a:lnTo>
                      <a:pt x="16957" y="5990"/>
                    </a:lnTo>
                    <a:lnTo>
                      <a:pt x="14588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64" name="Shape 164"/>
              <p:cNvSpPr/>
              <p:nvPr/>
            </p:nvSpPr>
            <p:spPr>
              <a:xfrm>
                <a:off x="151175" y="186967"/>
                <a:ext cx="74217" cy="408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258" y="0"/>
                    </a:moveTo>
                    <a:lnTo>
                      <a:pt x="0" y="0"/>
                    </a:lnTo>
                    <a:lnTo>
                      <a:pt x="3995" y="21600"/>
                    </a:lnTo>
                    <a:lnTo>
                      <a:pt x="21600" y="21600"/>
                    </a:lnTo>
                    <a:lnTo>
                      <a:pt x="17258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>
                <a:off x="112873" y="63165"/>
                <a:ext cx="81504" cy="797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875" y="0"/>
                    </a:moveTo>
                    <a:lnTo>
                      <a:pt x="0" y="0"/>
                    </a:lnTo>
                    <a:lnTo>
                      <a:pt x="6513" y="21600"/>
                    </a:lnTo>
                    <a:lnTo>
                      <a:pt x="21600" y="21600"/>
                    </a:lnTo>
                    <a:lnTo>
                      <a:pt x="13875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70" name="Group 170"/>
            <p:cNvGrpSpPr/>
            <p:nvPr/>
          </p:nvGrpSpPr>
          <p:grpSpPr>
            <a:xfrm>
              <a:off x="2798320" y="493386"/>
              <a:ext cx="189103" cy="228814"/>
              <a:chOff x="0" y="0"/>
              <a:chExt cx="189101" cy="228813"/>
            </a:xfrm>
          </p:grpSpPr>
          <p:sp>
            <p:nvSpPr>
              <p:cNvPr id="167" name="Shape 167"/>
              <p:cNvSpPr/>
              <p:nvPr/>
            </p:nvSpPr>
            <p:spPr>
              <a:xfrm>
                <a:off x="0" y="152627"/>
                <a:ext cx="178317" cy="7618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491" y="0"/>
                    </a:moveTo>
                    <a:lnTo>
                      <a:pt x="0" y="7849"/>
                    </a:lnTo>
                    <a:lnTo>
                      <a:pt x="2861" y="16461"/>
                    </a:lnTo>
                    <a:lnTo>
                      <a:pt x="8225" y="20960"/>
                    </a:lnTo>
                    <a:lnTo>
                      <a:pt x="16122" y="21600"/>
                    </a:lnTo>
                    <a:lnTo>
                      <a:pt x="20957" y="14724"/>
                    </a:lnTo>
                    <a:lnTo>
                      <a:pt x="21600" y="10034"/>
                    </a:lnTo>
                    <a:lnTo>
                      <a:pt x="8604" y="10034"/>
                    </a:lnTo>
                    <a:lnTo>
                      <a:pt x="6641" y="7593"/>
                    </a:lnTo>
                    <a:lnTo>
                      <a:pt x="6491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2224" y="0"/>
                <a:ext cx="186878" cy="1880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035" y="0"/>
                    </a:moveTo>
                    <a:lnTo>
                      <a:pt x="2118" y="2564"/>
                    </a:lnTo>
                    <a:lnTo>
                      <a:pt x="0" y="8017"/>
                    </a:lnTo>
                    <a:lnTo>
                      <a:pt x="2516" y="12851"/>
                    </a:lnTo>
                    <a:lnTo>
                      <a:pt x="7523" y="15114"/>
                    </a:lnTo>
                    <a:lnTo>
                      <a:pt x="11233" y="16176"/>
                    </a:lnTo>
                    <a:lnTo>
                      <a:pt x="14909" y="16618"/>
                    </a:lnTo>
                    <a:lnTo>
                      <a:pt x="14909" y="20866"/>
                    </a:lnTo>
                    <a:lnTo>
                      <a:pt x="12820" y="21600"/>
                    </a:lnTo>
                    <a:lnTo>
                      <a:pt x="20353" y="21600"/>
                    </a:lnTo>
                    <a:lnTo>
                      <a:pt x="21600" y="17741"/>
                    </a:lnTo>
                    <a:lnTo>
                      <a:pt x="19155" y="12877"/>
                    </a:lnTo>
                    <a:lnTo>
                      <a:pt x="14151" y="10569"/>
                    </a:lnTo>
                    <a:lnTo>
                      <a:pt x="10404" y="9507"/>
                    </a:lnTo>
                    <a:lnTo>
                      <a:pt x="6693" y="9143"/>
                    </a:lnTo>
                    <a:lnTo>
                      <a:pt x="6693" y="5405"/>
                    </a:lnTo>
                    <a:lnTo>
                      <a:pt x="8495" y="4889"/>
                    </a:lnTo>
                    <a:lnTo>
                      <a:pt x="19686" y="4889"/>
                    </a:lnTo>
                    <a:lnTo>
                      <a:pt x="18725" y="2852"/>
                    </a:lnTo>
                    <a:lnTo>
                      <a:pt x="14055" y="515"/>
                    </a:lnTo>
                    <a:lnTo>
                      <a:pt x="7035" y="0"/>
                    </a:lnTo>
                    <a:close/>
                  </a:path>
                </a:pathLst>
              </a:custGeom>
              <a:solidFill>
                <a:srgbClr val="273C4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105968" y="42560"/>
                <a:ext cx="75581" cy="274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7" y="0"/>
                    </a:moveTo>
                    <a:lnTo>
                      <a:pt x="0" y="0"/>
                    </a:lnTo>
                    <a:lnTo>
                      <a:pt x="5429" y="5285"/>
                    </a:lnTo>
                    <a:lnTo>
                      <a:pt x="5163" y="21600"/>
                    </a:lnTo>
                    <a:lnTo>
                      <a:pt x="21600" y="15129"/>
                    </a:lnTo>
                    <a:lnTo>
                      <a:pt x="19027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171" name="Shape 171"/>
            <p:cNvSpPr/>
            <p:nvPr/>
          </p:nvSpPr>
          <p:spPr>
            <a:xfrm>
              <a:off x="325796" y="288714"/>
              <a:ext cx="483716" cy="433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30" y="0"/>
                  </a:moveTo>
                  <a:lnTo>
                    <a:pt x="2885" y="2295"/>
                  </a:lnTo>
                  <a:lnTo>
                    <a:pt x="0" y="8712"/>
                  </a:lnTo>
                  <a:lnTo>
                    <a:pt x="166" y="11809"/>
                  </a:lnTo>
                  <a:lnTo>
                    <a:pt x="2913" y="18641"/>
                  </a:lnTo>
                  <a:lnTo>
                    <a:pt x="8341" y="21526"/>
                  </a:lnTo>
                  <a:lnTo>
                    <a:pt x="18371" y="21600"/>
                  </a:lnTo>
                  <a:lnTo>
                    <a:pt x="20399" y="20758"/>
                  </a:lnTo>
                  <a:lnTo>
                    <a:pt x="21475" y="18662"/>
                  </a:lnTo>
                  <a:lnTo>
                    <a:pt x="20905" y="16004"/>
                  </a:lnTo>
                  <a:lnTo>
                    <a:pt x="19359" y="14574"/>
                  </a:lnTo>
                  <a:lnTo>
                    <a:pt x="9277" y="14389"/>
                  </a:lnTo>
                  <a:lnTo>
                    <a:pt x="7304" y="13488"/>
                  </a:lnTo>
                  <a:lnTo>
                    <a:pt x="6265" y="11338"/>
                  </a:lnTo>
                  <a:lnTo>
                    <a:pt x="6856" y="8710"/>
                  </a:lnTo>
                  <a:lnTo>
                    <a:pt x="8437" y="7353"/>
                  </a:lnTo>
                  <a:lnTo>
                    <a:pt x="9228" y="7216"/>
                  </a:lnTo>
                  <a:lnTo>
                    <a:pt x="18442" y="7211"/>
                  </a:lnTo>
                  <a:lnTo>
                    <a:pt x="20471" y="6369"/>
                  </a:lnTo>
                  <a:lnTo>
                    <a:pt x="21546" y="4273"/>
                  </a:lnTo>
                  <a:lnTo>
                    <a:pt x="21600" y="3606"/>
                  </a:lnTo>
                  <a:lnTo>
                    <a:pt x="20863" y="1290"/>
                  </a:lnTo>
                  <a:lnTo>
                    <a:pt x="19026" y="62"/>
                  </a:lnTo>
                  <a:lnTo>
                    <a:pt x="9230" y="0"/>
                  </a:lnTo>
                  <a:close/>
                </a:path>
              </a:pathLst>
            </a:custGeom>
            <a:solidFill>
              <a:srgbClr val="DF1B1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174" name="Group 174"/>
            <p:cNvGrpSpPr/>
            <p:nvPr/>
          </p:nvGrpSpPr>
          <p:grpSpPr>
            <a:xfrm>
              <a:off x="0" y="0"/>
              <a:ext cx="1199629" cy="1447797"/>
              <a:chOff x="0" y="0"/>
              <a:chExt cx="1199628" cy="1447796"/>
            </a:xfrm>
          </p:grpSpPr>
          <p:sp>
            <p:nvSpPr>
              <p:cNvPr id="172" name="Shape 172"/>
              <p:cNvSpPr/>
              <p:nvPr/>
            </p:nvSpPr>
            <p:spPr>
              <a:xfrm>
                <a:off x="0" y="0"/>
                <a:ext cx="1051944" cy="14477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523" y="0"/>
                    </a:moveTo>
                    <a:lnTo>
                      <a:pt x="1183" y="14"/>
                    </a:lnTo>
                    <a:lnTo>
                      <a:pt x="339" y="382"/>
                    </a:lnTo>
                    <a:lnTo>
                      <a:pt x="0" y="1076"/>
                    </a:lnTo>
                    <a:lnTo>
                      <a:pt x="0" y="20986"/>
                    </a:lnTo>
                    <a:lnTo>
                      <a:pt x="401" y="21399"/>
                    </a:lnTo>
                    <a:lnTo>
                      <a:pt x="1146" y="21582"/>
                    </a:lnTo>
                    <a:lnTo>
                      <a:pt x="1299" y="21600"/>
                    </a:lnTo>
                    <a:lnTo>
                      <a:pt x="1902" y="21600"/>
                    </a:lnTo>
                    <a:lnTo>
                      <a:pt x="2338" y="21444"/>
                    </a:lnTo>
                    <a:lnTo>
                      <a:pt x="6524" y="17259"/>
                    </a:lnTo>
                    <a:lnTo>
                      <a:pt x="2904" y="17259"/>
                    </a:lnTo>
                    <a:lnTo>
                      <a:pt x="2904" y="2155"/>
                    </a:lnTo>
                    <a:lnTo>
                      <a:pt x="21600" y="2155"/>
                    </a:lnTo>
                    <a:lnTo>
                      <a:pt x="21042" y="1770"/>
                    </a:lnTo>
                    <a:lnTo>
                      <a:pt x="18516" y="610"/>
                    </a:lnTo>
                    <a:lnTo>
                      <a:pt x="15572" y="40"/>
                    </a:lnTo>
                    <a:lnTo>
                      <a:pt x="14523" y="0"/>
                    </a:lnTo>
                    <a:close/>
                  </a:path>
                </a:pathLst>
              </a:custGeom>
              <a:solidFill>
                <a:srgbClr val="DF1B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>
                <a:off x="141433" y="144460"/>
                <a:ext cx="1058196" cy="10123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85" y="0"/>
                    </a:moveTo>
                    <a:lnTo>
                      <a:pt x="10313" y="0"/>
                    </a:lnTo>
                    <a:lnTo>
                      <a:pt x="12070" y="26"/>
                    </a:lnTo>
                    <a:lnTo>
                      <a:pt x="13066" y="180"/>
                    </a:lnTo>
                    <a:lnTo>
                      <a:pt x="15722" y="1458"/>
                    </a:lnTo>
                    <a:lnTo>
                      <a:pt x="17678" y="3772"/>
                    </a:lnTo>
                    <a:lnTo>
                      <a:pt x="18668" y="6871"/>
                    </a:lnTo>
                    <a:lnTo>
                      <a:pt x="18738" y="8036"/>
                    </a:lnTo>
                    <a:lnTo>
                      <a:pt x="18622" y="9131"/>
                    </a:lnTo>
                    <a:lnTo>
                      <a:pt x="17480" y="12063"/>
                    </a:lnTo>
                    <a:lnTo>
                      <a:pt x="15367" y="14230"/>
                    </a:lnTo>
                    <a:lnTo>
                      <a:pt x="12558" y="15334"/>
                    </a:lnTo>
                    <a:lnTo>
                      <a:pt x="10319" y="15439"/>
                    </a:lnTo>
                    <a:lnTo>
                      <a:pt x="4554" y="15439"/>
                    </a:lnTo>
                    <a:lnTo>
                      <a:pt x="4124" y="15670"/>
                    </a:lnTo>
                    <a:lnTo>
                      <a:pt x="0" y="21600"/>
                    </a:lnTo>
                    <a:lnTo>
                      <a:pt x="3599" y="21600"/>
                    </a:lnTo>
                    <a:lnTo>
                      <a:pt x="5735" y="18527"/>
                    </a:lnTo>
                    <a:lnTo>
                      <a:pt x="10347" y="18527"/>
                    </a:lnTo>
                    <a:lnTo>
                      <a:pt x="13958" y="18186"/>
                    </a:lnTo>
                    <a:lnTo>
                      <a:pt x="16610" y="17007"/>
                    </a:lnTo>
                    <a:lnTo>
                      <a:pt x="18822" y="15052"/>
                    </a:lnTo>
                    <a:lnTo>
                      <a:pt x="20467" y="12425"/>
                    </a:lnTo>
                    <a:lnTo>
                      <a:pt x="21416" y="9230"/>
                    </a:lnTo>
                    <a:lnTo>
                      <a:pt x="21600" y="6835"/>
                    </a:lnTo>
                    <a:lnTo>
                      <a:pt x="21465" y="5743"/>
                    </a:lnTo>
                    <a:lnTo>
                      <a:pt x="20484" y="2711"/>
                    </a:lnTo>
                    <a:lnTo>
                      <a:pt x="18751" y="164"/>
                    </a:lnTo>
                    <a:lnTo>
                      <a:pt x="18585" y="0"/>
                    </a:lnTo>
                    <a:close/>
                  </a:path>
                </a:pathLst>
              </a:custGeom>
              <a:solidFill>
                <a:srgbClr val="DF1B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</p:spTree>
  </p:cSld>
  <p:clrMapOvr>
    <a:masterClrMapping/>
  </p:clrMapOvr>
  <p:transition xmlns:p14="http://schemas.microsoft.com/office/powerpoint/2010/main"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1828800" y="2421499"/>
            <a:ext cx="8763000" cy="43180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3F50"/>
          </a:solidFill>
          <a:ln w="12700">
            <a:miter lim="400000"/>
          </a:ln>
          <a:effectLst>
            <a:outerShdw blurRad="50800" dist="27940" dir="5400000" rotWithShape="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85" name="Group 185"/>
          <p:cNvGrpSpPr/>
          <p:nvPr/>
        </p:nvGrpSpPr>
        <p:grpSpPr>
          <a:xfrm>
            <a:off x="780410" y="2853300"/>
            <a:ext cx="10833933" cy="3702849"/>
            <a:chOff x="0" y="0"/>
            <a:chExt cx="8956476" cy="3416316"/>
          </a:xfrm>
        </p:grpSpPr>
        <p:sp>
          <p:nvSpPr>
            <p:cNvPr id="178" name="Shape 178"/>
            <p:cNvSpPr/>
            <p:nvPr/>
          </p:nvSpPr>
          <p:spPr>
            <a:xfrm>
              <a:off x="0" y="0"/>
              <a:ext cx="1638268" cy="21852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 b="1"/>
              </a:pPr>
              <a:r>
                <a:rPr sz="2400" dirty="0"/>
                <a:t>D.Leg. 1018</a:t>
              </a:r>
            </a:p>
            <a:p>
              <a:pPr marL="254104" indent="-254104">
                <a:buSzPct val="100000"/>
                <a:buChar char="•"/>
                <a:defRPr sz="1600"/>
              </a:pPr>
              <a:r>
                <a:rPr dirty="0"/>
                <a:t>El 4 de junio de 2008 se crea la Central de Compras Públicas – PERÚ COMPRAS</a:t>
              </a:r>
            </a:p>
          </p:txBody>
        </p:sp>
        <p:sp>
          <p:nvSpPr>
            <p:cNvPr id="179" name="Shape 179"/>
            <p:cNvSpPr/>
            <p:nvPr/>
          </p:nvSpPr>
          <p:spPr>
            <a:xfrm>
              <a:off x="1852491" y="421036"/>
              <a:ext cx="372688" cy="372688"/>
            </a:xfrm>
            <a:prstGeom prst="rightArrow">
              <a:avLst>
                <a:gd name="adj1" fmla="val 64000"/>
                <a:gd name="adj2" fmla="val 50000"/>
              </a:avLst>
            </a:prstGeom>
            <a:solidFill>
              <a:srgbClr val="AEB2B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2439402" y="0"/>
              <a:ext cx="1638268" cy="31700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 b="1"/>
              </a:pPr>
              <a:r>
                <a:rPr sz="2400" dirty="0"/>
                <a:t>Ley 30225</a:t>
              </a:r>
              <a:endParaRPr sz="2400" dirty="0"/>
            </a:p>
            <a:p>
              <a:pPr marL="254104" indent="-254104">
                <a:buSzPct val="100000"/>
                <a:buChar char="•"/>
                <a:defRPr sz="1600"/>
              </a:pPr>
              <a:r>
                <a:rPr dirty="0"/>
                <a:t>El 4 de julio de 2014 se publicó la nueva Ley de Contrataciones del Estado, la cual le asigna a PERÚ COMPRAS la promoción de la subasta inversa</a:t>
              </a:r>
            </a:p>
          </p:txBody>
        </p:sp>
        <p:sp>
          <p:nvSpPr>
            <p:cNvPr id="181" name="Shape 181"/>
            <p:cNvSpPr/>
            <p:nvPr/>
          </p:nvSpPr>
          <p:spPr>
            <a:xfrm>
              <a:off x="4291894" y="421036"/>
              <a:ext cx="372687" cy="372688"/>
            </a:xfrm>
            <a:prstGeom prst="rightArrow">
              <a:avLst>
                <a:gd name="adj1" fmla="val 64000"/>
                <a:gd name="adj2" fmla="val 50000"/>
              </a:avLst>
            </a:prstGeom>
            <a:solidFill>
              <a:srgbClr val="AEB2B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4878804" y="0"/>
              <a:ext cx="1638269" cy="329320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 b="1"/>
              </a:pPr>
              <a:r>
                <a:rPr sz="2400"/>
                <a:t>DS 350-2015-EF</a:t>
              </a:r>
              <a:br>
                <a:rPr sz="2400"/>
              </a:br>
              <a:endParaRPr sz="2400"/>
            </a:p>
            <a:p>
              <a:pPr marL="254104" indent="-254104">
                <a:buSzPct val="100000"/>
                <a:buChar char="•"/>
                <a:defRPr sz="1600"/>
              </a:pPr>
              <a:r>
                <a:t>El 10 de diciembre de 2015 se aprobó el Reglamento de la Ley de Contrataciones del Estado</a:t>
              </a:r>
            </a:p>
          </p:txBody>
        </p:sp>
        <p:sp>
          <p:nvSpPr>
            <p:cNvPr id="183" name="Shape 183"/>
            <p:cNvSpPr/>
            <p:nvPr/>
          </p:nvSpPr>
          <p:spPr>
            <a:xfrm>
              <a:off x="6731296" y="421036"/>
              <a:ext cx="372688" cy="372688"/>
            </a:xfrm>
            <a:prstGeom prst="rightArrow">
              <a:avLst>
                <a:gd name="adj1" fmla="val 64000"/>
                <a:gd name="adj2" fmla="val 50000"/>
              </a:avLst>
            </a:prstGeom>
            <a:solidFill>
              <a:srgbClr val="AEB2B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7318207" y="0"/>
              <a:ext cx="1638269" cy="34163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2000" b="1"/>
              </a:pPr>
              <a:r>
                <a:rPr sz="2400"/>
                <a:t>   DS 364-2015-EF</a:t>
              </a:r>
            </a:p>
            <a:p>
              <a:pPr marL="254104" indent="-254104">
                <a:buSzPct val="100000"/>
                <a:buChar char="•"/>
                <a:defRPr sz="1600"/>
              </a:pPr>
              <a:r>
                <a:t>El 17 de diciembre de 2015 se aprobó el Reglamento de Organización y Funciones – ROF de PERÚ COMPRAS</a:t>
              </a:r>
            </a:p>
          </p:txBody>
        </p:sp>
      </p:grpSp>
      <p:sp>
        <p:nvSpPr>
          <p:cNvPr id="186" name="Shape 186"/>
          <p:cNvSpPr/>
          <p:nvPr/>
        </p:nvSpPr>
        <p:spPr>
          <a:xfrm>
            <a:off x="545495" y="762698"/>
            <a:ext cx="10872000" cy="1325564"/>
          </a:xfrm>
          <a:prstGeom prst="rect">
            <a:avLst/>
          </a:prstGeom>
          <a:ln w="57150">
            <a:solidFill>
              <a:srgbClr val="222A3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defRPr sz="4400" b="1">
                <a:solidFill>
                  <a:srgbClr val="263B4D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t>Normas e instrumentos de gestión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3442044" y="2855013"/>
            <a:ext cx="7566102" cy="150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3600" b="1">
                <a:solidFill>
                  <a:srgbClr val="00A7E2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rPr dirty="0"/>
              <a:t>2,800 Entidades Públicas </a:t>
            </a:r>
            <a:r>
              <a:rPr sz="2800" dirty="0">
                <a:solidFill>
                  <a:srgbClr val="000000"/>
                </a:solidFill>
              </a:rPr>
              <a:t>a nivel nacional, que se encuentran bajo el ámbito de la Ley de Contrataciones del Estado.</a:t>
            </a:r>
          </a:p>
        </p:txBody>
      </p:sp>
      <p:sp>
        <p:nvSpPr>
          <p:cNvPr id="189" name="Shape 189"/>
          <p:cNvSpPr/>
          <p:nvPr/>
        </p:nvSpPr>
        <p:spPr>
          <a:xfrm>
            <a:off x="3442044" y="4486649"/>
            <a:ext cx="7566102" cy="150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3600" b="1">
                <a:solidFill>
                  <a:srgbClr val="00A7E2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rPr dirty="0"/>
              <a:t>1,460 Proveedores</a:t>
            </a:r>
            <a:r>
              <a:rPr dirty="0">
                <a:solidFill>
                  <a:srgbClr val="C55A11"/>
                </a:solidFill>
              </a:rPr>
              <a:t> </a:t>
            </a:r>
            <a:r>
              <a:rPr sz="2800" dirty="0">
                <a:solidFill>
                  <a:srgbClr val="000000"/>
                </a:solidFill>
              </a:rPr>
              <a:t>a nivel nacional, que integran los Catálogos Electrónicos de Acuerdos Marco.</a:t>
            </a:r>
          </a:p>
        </p:txBody>
      </p:sp>
      <p:sp>
        <p:nvSpPr>
          <p:cNvPr id="190" name="Shape 190"/>
          <p:cNvSpPr/>
          <p:nvPr/>
        </p:nvSpPr>
        <p:spPr>
          <a:xfrm>
            <a:off x="925284" y="1268193"/>
            <a:ext cx="10872001" cy="1325564"/>
          </a:xfrm>
          <a:prstGeom prst="rect">
            <a:avLst/>
          </a:prstGeom>
          <a:ln w="57150">
            <a:solidFill>
              <a:srgbClr val="222A3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defRPr sz="4400" b="1">
                <a:solidFill>
                  <a:srgbClr val="263B4D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t>¿Quiénes lo utilizan?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/>
        </p:nvSpPr>
        <p:spPr>
          <a:xfrm>
            <a:off x="838200" y="2680042"/>
            <a:ext cx="10515600" cy="227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800" b="1"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rPr dirty="0"/>
              <a:t>De manera similar a una </a:t>
            </a:r>
            <a:r>
              <a:rPr sz="3600" dirty="0">
                <a:solidFill>
                  <a:srgbClr val="00A7E2"/>
                </a:solidFill>
              </a:rPr>
              <a:t>tienda virtual</a:t>
            </a:r>
            <a:r>
              <a:rPr dirty="0"/>
              <a:t>, que aloja diversidad de </a:t>
            </a:r>
            <a:r>
              <a:rPr sz="3600" dirty="0">
                <a:solidFill>
                  <a:srgbClr val="00A7E2"/>
                </a:solidFill>
              </a:rPr>
              <a:t>productos y proveedores</a:t>
            </a:r>
            <a:r>
              <a:rPr sz="3600" dirty="0"/>
              <a:t>;</a:t>
            </a:r>
            <a:r>
              <a:rPr sz="3600" dirty="0">
                <a:solidFill>
                  <a:srgbClr val="548235"/>
                </a:solidFill>
              </a:rPr>
              <a:t> </a:t>
            </a:r>
            <a:r>
              <a:rPr dirty="0"/>
              <a:t>a los cuales las entidades públicas deben </a:t>
            </a:r>
            <a:r>
              <a:rPr sz="3600" dirty="0">
                <a:solidFill>
                  <a:srgbClr val="00A7E2"/>
                </a:solidFill>
              </a:rPr>
              <a:t>contratar</a:t>
            </a:r>
            <a:r>
              <a:rPr sz="3600" dirty="0">
                <a:solidFill>
                  <a:srgbClr val="C55A11"/>
                </a:solidFill>
              </a:rPr>
              <a:t> </a:t>
            </a:r>
            <a:r>
              <a:rPr dirty="0"/>
              <a:t>de manera </a:t>
            </a:r>
            <a:r>
              <a:rPr sz="3600" dirty="0">
                <a:solidFill>
                  <a:srgbClr val="00A7E2"/>
                </a:solidFill>
              </a:rPr>
              <a:t>directa</a:t>
            </a:r>
            <a:r>
              <a:rPr sz="3600" dirty="0">
                <a:solidFill>
                  <a:srgbClr val="548235"/>
                </a:solidFill>
              </a:rPr>
              <a:t>.</a:t>
            </a:r>
          </a:p>
        </p:txBody>
      </p:sp>
      <p:sp>
        <p:nvSpPr>
          <p:cNvPr id="193" name="Shape 193"/>
          <p:cNvSpPr/>
          <p:nvPr/>
        </p:nvSpPr>
        <p:spPr>
          <a:xfrm>
            <a:off x="838200" y="859513"/>
            <a:ext cx="10872000" cy="1325564"/>
          </a:xfrm>
          <a:prstGeom prst="rect">
            <a:avLst/>
          </a:prstGeom>
          <a:ln w="57150">
            <a:solidFill>
              <a:srgbClr val="222A3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defRPr sz="4400" b="1">
                <a:solidFill>
                  <a:srgbClr val="263B4D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rPr dirty="0"/>
              <a:t>¿Cómo funciona?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6092" y="1508868"/>
            <a:ext cx="10185891" cy="4958402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Shape 196"/>
          <p:cNvSpPr/>
          <p:nvPr/>
        </p:nvSpPr>
        <p:spPr>
          <a:xfrm>
            <a:off x="5393351" y="6458064"/>
            <a:ext cx="3185159" cy="202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115000"/>
              </a:lnSpc>
              <a:defRPr sz="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FUENTE: Central de Compras Públicas – Perú Compras</a:t>
            </a:r>
          </a:p>
        </p:txBody>
      </p:sp>
      <p:sp>
        <p:nvSpPr>
          <p:cNvPr id="197" name="Shape 197"/>
          <p:cNvSpPr/>
          <p:nvPr/>
        </p:nvSpPr>
        <p:spPr>
          <a:xfrm>
            <a:off x="3073400" y="608741"/>
            <a:ext cx="8822509" cy="900127"/>
          </a:xfrm>
          <a:prstGeom prst="rect">
            <a:avLst/>
          </a:prstGeom>
          <a:ln w="57150">
            <a:solidFill>
              <a:srgbClr val="222A3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indent="12700">
              <a:lnSpc>
                <a:spcPct val="90000"/>
              </a:lnSpc>
              <a:defRPr sz="3200" b="1">
                <a:solidFill>
                  <a:srgbClr val="263B4D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Operatividad</a:t>
            </a:r>
            <a:r>
              <a:rPr>
                <a:solidFill>
                  <a:srgbClr val="253746"/>
                </a:solidFill>
                <a:latin typeface="Arial"/>
                <a:ea typeface="Arial"/>
                <a:cs typeface="Arial"/>
                <a:sym typeface="Arial"/>
              </a:rPr>
              <a:t> de los Catálogos Electrónicos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/>
        </p:nvSpPr>
        <p:spPr>
          <a:xfrm>
            <a:off x="1483907" y="2475276"/>
            <a:ext cx="3140443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rPr dirty="0"/>
              <a:t>- 100% virtual</a:t>
            </a:r>
          </a:p>
        </p:txBody>
      </p:sp>
      <p:sp>
        <p:nvSpPr>
          <p:cNvPr id="200" name="Shape 200"/>
          <p:cNvSpPr/>
          <p:nvPr/>
        </p:nvSpPr>
        <p:spPr>
          <a:xfrm>
            <a:off x="1375398" y="3357244"/>
            <a:ext cx="3601301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0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- Registro detallado de</a:t>
            </a:r>
          </a:p>
          <a:p>
            <a:pPr algn="ctr">
              <a:defRPr sz="20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estados de los contratos</a:t>
            </a:r>
          </a:p>
        </p:txBody>
      </p:sp>
      <p:sp>
        <p:nvSpPr>
          <p:cNvPr id="201" name="Shape 201"/>
          <p:cNvSpPr/>
          <p:nvPr/>
        </p:nvSpPr>
        <p:spPr>
          <a:xfrm>
            <a:off x="1540861" y="4478770"/>
            <a:ext cx="3026535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t>- Libre registro de existencias (stock)</a:t>
            </a:r>
          </a:p>
        </p:txBody>
      </p:sp>
      <p:sp>
        <p:nvSpPr>
          <p:cNvPr id="202" name="Shape 202"/>
          <p:cNvSpPr/>
          <p:nvPr/>
        </p:nvSpPr>
        <p:spPr>
          <a:xfrm>
            <a:off x="7954605" y="3240682"/>
            <a:ext cx="2922470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rPr dirty="0"/>
              <a:t>- Facultad de rechazo de contratos</a:t>
            </a:r>
          </a:p>
        </p:txBody>
      </p:sp>
      <p:sp>
        <p:nvSpPr>
          <p:cNvPr id="203" name="Shape 203"/>
          <p:cNvSpPr/>
          <p:nvPr/>
        </p:nvSpPr>
        <p:spPr>
          <a:xfrm>
            <a:off x="654966" y="667857"/>
            <a:ext cx="10872000" cy="1325563"/>
          </a:xfrm>
          <a:prstGeom prst="rect">
            <a:avLst/>
          </a:prstGeom>
          <a:ln w="57150">
            <a:solidFill>
              <a:srgbClr val="222A3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defRPr sz="4400" b="1">
                <a:solidFill>
                  <a:srgbClr val="263B4D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t>Características</a:t>
            </a:r>
          </a:p>
        </p:txBody>
      </p:sp>
      <p:sp>
        <p:nvSpPr>
          <p:cNvPr id="204" name="Shape 204"/>
          <p:cNvSpPr/>
          <p:nvPr/>
        </p:nvSpPr>
        <p:spPr>
          <a:xfrm>
            <a:off x="7954605" y="4399352"/>
            <a:ext cx="2712035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t>- Monitoreo de operaciones</a:t>
            </a:r>
          </a:p>
        </p:txBody>
      </p:sp>
      <p:sp>
        <p:nvSpPr>
          <p:cNvPr id="205" name="Shape 205"/>
          <p:cNvSpPr/>
          <p:nvPr/>
        </p:nvSpPr>
        <p:spPr>
          <a:xfrm>
            <a:off x="8158167" y="2475276"/>
            <a:ext cx="2818737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t>- Disponibilidad 24/7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/>
        </p:nvSpPr>
        <p:spPr>
          <a:xfrm>
            <a:off x="994335" y="4002992"/>
            <a:ext cx="140765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>
                <a:solidFill>
                  <a:srgbClr val="FFFFFF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t>numerales</a:t>
            </a:r>
          </a:p>
        </p:txBody>
      </p:sp>
      <p:sp>
        <p:nvSpPr>
          <p:cNvPr id="208" name="Shape 208"/>
          <p:cNvSpPr/>
          <p:nvPr/>
        </p:nvSpPr>
        <p:spPr>
          <a:xfrm>
            <a:off x="994323" y="2002235"/>
            <a:ext cx="9614646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400" b="1">
                <a:solidFill>
                  <a:srgbClr val="C55A11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Ahorro de Costos </a:t>
            </a:r>
            <a:r>
              <a:rPr sz="1800">
                <a:solidFill>
                  <a:srgbClr val="000000"/>
                </a:solidFill>
              </a:rPr>
              <a:t>vinculados con la participación en procedimientos de selección.</a:t>
            </a:r>
          </a:p>
        </p:txBody>
      </p:sp>
      <p:sp>
        <p:nvSpPr>
          <p:cNvPr id="209" name="Shape 209"/>
          <p:cNvSpPr/>
          <p:nvPr/>
        </p:nvSpPr>
        <p:spPr>
          <a:xfrm>
            <a:off x="994317" y="2645645"/>
            <a:ext cx="9614649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400" b="1">
                <a:solidFill>
                  <a:srgbClr val="C55A11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Acceso</a:t>
            </a:r>
            <a:r>
              <a:rPr sz="1800"/>
              <a:t> </a:t>
            </a:r>
            <a:r>
              <a:rPr sz="1800">
                <a:solidFill>
                  <a:srgbClr val="000000"/>
                </a:solidFill>
              </a:rPr>
              <a:t>a múltiples oportunidades de venta mediante la participación en una sola convocatoria.</a:t>
            </a:r>
          </a:p>
        </p:txBody>
      </p:sp>
      <p:sp>
        <p:nvSpPr>
          <p:cNvPr id="210" name="Shape 210"/>
          <p:cNvSpPr/>
          <p:nvPr/>
        </p:nvSpPr>
        <p:spPr>
          <a:xfrm>
            <a:off x="994319" y="3412390"/>
            <a:ext cx="984325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>
                <a:solidFill>
                  <a:srgbClr val="C55A11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Promoción</a:t>
            </a:r>
            <a:r>
              <a:rPr sz="1800"/>
              <a:t> </a:t>
            </a:r>
            <a:r>
              <a:rPr sz="1800">
                <a:solidFill>
                  <a:srgbClr val="000000"/>
                </a:solidFill>
              </a:rPr>
              <a:t>permanente (24x7) de los productos que son ofertados.</a:t>
            </a:r>
          </a:p>
        </p:txBody>
      </p:sp>
      <p:sp>
        <p:nvSpPr>
          <p:cNvPr id="211" name="Shape 211"/>
          <p:cNvSpPr/>
          <p:nvPr/>
        </p:nvSpPr>
        <p:spPr>
          <a:xfrm>
            <a:off x="334240" y="393035"/>
            <a:ext cx="11523520" cy="1156359"/>
          </a:xfrm>
          <a:prstGeom prst="rect">
            <a:avLst/>
          </a:prstGeom>
          <a:ln w="57150">
            <a:solidFill>
              <a:srgbClr val="222A3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rgbClr val="263B4D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lvl1pPr>
          </a:lstStyle>
          <a:p>
            <a:r>
              <a:t>¿Cuáles son los beneficios para el Proveedor?</a:t>
            </a:r>
          </a:p>
        </p:txBody>
      </p:sp>
      <p:sp>
        <p:nvSpPr>
          <p:cNvPr id="212" name="Shape 212"/>
          <p:cNvSpPr/>
          <p:nvPr/>
        </p:nvSpPr>
        <p:spPr>
          <a:xfrm>
            <a:off x="994323" y="3990861"/>
            <a:ext cx="961464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400" b="1">
                <a:solidFill>
                  <a:srgbClr val="C55A11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Oportunidades</a:t>
            </a:r>
            <a:r>
              <a:rPr sz="1800"/>
              <a:t> </a:t>
            </a:r>
            <a:r>
              <a:rPr sz="1800">
                <a:solidFill>
                  <a:srgbClr val="000000"/>
                </a:solidFill>
              </a:rPr>
              <a:t>de acceso a las micro y pequeñas empresas.</a:t>
            </a:r>
          </a:p>
        </p:txBody>
      </p:sp>
      <p:sp>
        <p:nvSpPr>
          <p:cNvPr id="213" name="Shape 213"/>
          <p:cNvSpPr/>
          <p:nvPr/>
        </p:nvSpPr>
        <p:spPr>
          <a:xfrm>
            <a:off x="994318" y="4516347"/>
            <a:ext cx="9614649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400" b="1">
                <a:solidFill>
                  <a:srgbClr val="C55A11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Acceso</a:t>
            </a:r>
            <a:r>
              <a:rPr sz="1800"/>
              <a:t> </a:t>
            </a:r>
            <a:r>
              <a:rPr sz="1800">
                <a:solidFill>
                  <a:srgbClr val="000000"/>
                </a:solidFill>
              </a:rPr>
              <a:t>a un módulo de gestión para el seguimiento del estado de sus contrataciones.</a:t>
            </a:r>
          </a:p>
        </p:txBody>
      </p:sp>
      <p:sp>
        <p:nvSpPr>
          <p:cNvPr id="214" name="Shape 214"/>
          <p:cNvSpPr/>
          <p:nvPr/>
        </p:nvSpPr>
        <p:spPr>
          <a:xfrm>
            <a:off x="994318" y="5279947"/>
            <a:ext cx="9614649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400" b="1">
                <a:solidFill>
                  <a:srgbClr val="C55A11"/>
                </a:solidFill>
                <a:latin typeface="Eras Medium ITC"/>
                <a:ea typeface="Eras Medium ITC"/>
                <a:cs typeface="Eras Medium ITC"/>
                <a:sym typeface="Eras Medium ITC"/>
              </a:defRPr>
            </a:pPr>
            <a:r>
              <a:t>Autogestión</a:t>
            </a:r>
            <a:r>
              <a:rPr sz="1800"/>
              <a:t> </a:t>
            </a:r>
            <a:r>
              <a:rPr sz="1800">
                <a:solidFill>
                  <a:srgbClr val="000000"/>
                </a:solidFill>
              </a:rPr>
              <a:t>del registro de mejoras de condiciones comerciales de sus ofertas.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694</Words>
  <Application>Microsoft Macintosh PowerPoint</Application>
  <PresentationFormat>Custom</PresentationFormat>
  <Paragraphs>82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Tema de Office</vt:lpstr>
      <vt:lpstr>XII Conferencia Anual sobre Compras Gubernamentales de las Américas</vt:lpstr>
      <vt:lpstr>Contratación a través de los Catálogos Electrónicos</vt:lpstr>
      <vt:lpstr>¿Quién está a cargo de su gestión?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XII Conferencia Anual sobre Compras Gubernamentales de las Américas</dc:title>
  <cp:lastModifiedBy>Sofia Quinonez</cp:lastModifiedBy>
  <cp:revision>1</cp:revision>
  <dcterms:modified xsi:type="dcterms:W3CDTF">2016-11-30T21:19:37Z</dcterms:modified>
</cp:coreProperties>
</file>